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1"/>
  </p:notesMasterIdLst>
  <p:handoutMasterIdLst>
    <p:handoutMasterId r:id="rId112"/>
  </p:handoutMasterIdLst>
  <p:sldIdLst>
    <p:sldId id="268" r:id="rId10"/>
    <p:sldId id="380" r:id="rId11"/>
    <p:sldId id="428" r:id="rId12"/>
    <p:sldId id="388" r:id="rId13"/>
    <p:sldId id="381" r:id="rId14"/>
    <p:sldId id="387" r:id="rId15"/>
    <p:sldId id="383" r:id="rId16"/>
    <p:sldId id="384" r:id="rId17"/>
    <p:sldId id="385" r:id="rId18"/>
    <p:sldId id="386" r:id="rId19"/>
    <p:sldId id="328" r:id="rId20"/>
    <p:sldId id="374" r:id="rId21"/>
    <p:sldId id="390" r:id="rId22"/>
    <p:sldId id="274" r:id="rId23"/>
    <p:sldId id="333" r:id="rId24"/>
    <p:sldId id="408" r:id="rId25"/>
    <p:sldId id="407" r:id="rId26"/>
    <p:sldId id="435" r:id="rId27"/>
    <p:sldId id="436" r:id="rId28"/>
    <p:sldId id="437" r:id="rId29"/>
    <p:sldId id="438" r:id="rId30"/>
    <p:sldId id="439" r:id="rId31"/>
    <p:sldId id="375" r:id="rId32"/>
    <p:sldId id="376" r:id="rId33"/>
    <p:sldId id="378" r:id="rId34"/>
    <p:sldId id="379" r:id="rId35"/>
    <p:sldId id="440" r:id="rId36"/>
    <p:sldId id="391" r:id="rId37"/>
    <p:sldId id="341" r:id="rId38"/>
    <p:sldId id="343" r:id="rId39"/>
    <p:sldId id="279" r:id="rId40"/>
    <p:sldId id="280" r:id="rId41"/>
    <p:sldId id="344" r:id="rId42"/>
    <p:sldId id="346" r:id="rId43"/>
    <p:sldId id="347" r:id="rId44"/>
    <p:sldId id="284" r:id="rId45"/>
    <p:sldId id="285" r:id="rId46"/>
    <p:sldId id="286" r:id="rId47"/>
    <p:sldId id="367" r:id="rId48"/>
    <p:sldId id="368" r:id="rId49"/>
    <p:sldId id="369" r:id="rId50"/>
    <p:sldId id="370" r:id="rId51"/>
    <p:sldId id="371" r:id="rId52"/>
    <p:sldId id="354" r:id="rId53"/>
    <p:sldId id="355" r:id="rId54"/>
    <p:sldId id="366" r:id="rId55"/>
    <p:sldId id="358" r:id="rId56"/>
    <p:sldId id="359" r:id="rId57"/>
    <p:sldId id="316" r:id="rId58"/>
    <p:sldId id="361" r:id="rId59"/>
    <p:sldId id="362" r:id="rId60"/>
    <p:sldId id="363" r:id="rId61"/>
    <p:sldId id="364" r:id="rId62"/>
    <p:sldId id="365" r:id="rId63"/>
    <p:sldId id="323" r:id="rId64"/>
    <p:sldId id="336" r:id="rId65"/>
    <p:sldId id="392" r:id="rId66"/>
    <p:sldId id="393" r:id="rId67"/>
    <p:sldId id="334" r:id="rId68"/>
    <p:sldId id="394" r:id="rId69"/>
    <p:sldId id="356" r:id="rId70"/>
    <p:sldId id="395" r:id="rId71"/>
    <p:sldId id="396" r:id="rId72"/>
    <p:sldId id="397" r:id="rId73"/>
    <p:sldId id="398" r:id="rId74"/>
    <p:sldId id="399" r:id="rId75"/>
    <p:sldId id="400" r:id="rId76"/>
    <p:sldId id="401" r:id="rId77"/>
    <p:sldId id="372" r:id="rId78"/>
    <p:sldId id="402" r:id="rId79"/>
    <p:sldId id="373" r:id="rId80"/>
    <p:sldId id="403" r:id="rId81"/>
    <p:sldId id="290" r:id="rId82"/>
    <p:sldId id="291" r:id="rId83"/>
    <p:sldId id="301" r:id="rId84"/>
    <p:sldId id="404" r:id="rId85"/>
    <p:sldId id="357" r:id="rId86"/>
    <p:sldId id="405" r:id="rId87"/>
    <p:sldId id="406" r:id="rId88"/>
    <p:sldId id="409" r:id="rId89"/>
    <p:sldId id="410" r:id="rId90"/>
    <p:sldId id="411" r:id="rId91"/>
    <p:sldId id="412" r:id="rId92"/>
    <p:sldId id="414" r:id="rId93"/>
    <p:sldId id="416" r:id="rId94"/>
    <p:sldId id="434" r:id="rId95"/>
    <p:sldId id="441" r:id="rId96"/>
    <p:sldId id="426" r:id="rId97"/>
    <p:sldId id="418" r:id="rId98"/>
    <p:sldId id="419" r:id="rId99"/>
    <p:sldId id="421" r:id="rId100"/>
    <p:sldId id="422" r:id="rId101"/>
    <p:sldId id="423" r:id="rId102"/>
    <p:sldId id="424" r:id="rId103"/>
    <p:sldId id="429" r:id="rId104"/>
    <p:sldId id="427" r:id="rId105"/>
    <p:sldId id="430" r:id="rId106"/>
    <p:sldId id="431" r:id="rId107"/>
    <p:sldId id="432" r:id="rId108"/>
    <p:sldId id="433" r:id="rId109"/>
    <p:sldId id="271" r:id="rId110"/>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00" autoAdjust="0"/>
    <p:restoredTop sz="96341" autoAdjust="0"/>
  </p:normalViewPr>
  <p:slideViewPr>
    <p:cSldViewPr snapToObjects="1">
      <p:cViewPr varScale="1">
        <p:scale>
          <a:sx n="198" d="100"/>
          <a:sy n="198" d="100"/>
        </p:scale>
        <p:origin x="192" y="39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handoutMaster" Target="handoutMasters/handout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presProps" Target="pres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04.03.2021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04.03.2021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37</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success </a:t>
            </a:r>
            <a:r>
              <a:rPr lang="en-US" dirty="0" err="1"/>
              <a:t>probabilty</a:t>
            </a:r>
            <a:r>
              <a:rPr lang="en-US" dirty="0"/>
              <a:t> 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TEEs or … provide</a:t>
            </a:r>
            <a:r>
              <a:rPr lang="en-US" baseline="0" dirty="0"/>
              <a:t> an important security construct to protect data an computation from an untrusted OS. Intel </a:t>
            </a:r>
            <a:r>
              <a:rPr lang="en-US" baseline="0" dirty="0" err="1"/>
              <a:t>sgx</a:t>
            </a:r>
            <a:r>
              <a:rPr lang="en-US" baseline="0" dirty="0"/>
              <a:t> or software guard extension, is one of the TEEs that are available with the commercially available 6</a:t>
            </a:r>
            <a:r>
              <a:rPr lang="en-US" baseline="30000" dirty="0"/>
              <a:t>th</a:t>
            </a:r>
            <a:r>
              <a:rPr lang="en-US" baseline="0" dirty="0"/>
              <a:t> gen onward intel processors.  Intel SGX provides memory encryption to hide the programs from the OS. We call them as the enclaves.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20820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1479132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2072054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2513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10" Type="http://schemas.openxmlformats.org/officeDocument/2006/relationships/image" Target="../media/image33.jpeg"/><Relationship Id="rId4" Type="http://schemas.openxmlformats.org/officeDocument/2006/relationships/image" Target="../media/image28.png"/><Relationship Id="rId9" Type="http://schemas.microsoft.com/office/2007/relationships/hdphoto" Target="../media/hdphoto10.wdp"/></Relationships>
</file>

<file path=ppt/slides/_rels/slide10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3.png"/><Relationship Id="rId4" Type="http://schemas.openxmlformats.org/officeDocument/2006/relationships/image" Target="../media/image18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5.xml"/><Relationship Id="rId7" Type="http://schemas.openxmlformats.org/officeDocument/2006/relationships/image" Target="../media/image4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5.xml"/><Relationship Id="rId6" Type="http://schemas.openxmlformats.org/officeDocument/2006/relationships/image" Target="../media/image1440.png"/><Relationship Id="rId5" Type="http://schemas.openxmlformats.org/officeDocument/2006/relationships/image" Target="../media/image56.png"/><Relationship Id="rId4" Type="http://schemas.openxmlformats.org/officeDocument/2006/relationships/image" Target="../media/image55.jpe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tmp"/></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2.png"/><Relationship Id="rId11" Type="http://schemas.microsoft.com/office/2007/relationships/hdphoto" Target="../media/hdphoto5.wdp"/><Relationship Id="rId5" Type="http://schemas.microsoft.com/office/2007/relationships/hdphoto" Target="../media/hdphoto2.wdp"/><Relationship Id="rId15" Type="http://schemas.openxmlformats.org/officeDocument/2006/relationships/image" Target="../media/image17.png"/><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4.wdp"/><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microsoft.com/office/2007/relationships/hdphoto" Target="../media/hdphoto12.wdp"/><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37.png"/><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0.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42.pn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101.png"/><Relationship Id="rId12" Type="http://schemas.openxmlformats.org/officeDocument/2006/relationships/image" Target="../media/image105.png"/><Relationship Id="rId17" Type="http://schemas.openxmlformats.org/officeDocument/2006/relationships/image" Target="../media/image107.png"/><Relationship Id="rId2" Type="http://schemas.openxmlformats.org/officeDocument/2006/relationships/image" Target="../media/image100.png"/><Relationship Id="rId16"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104.png"/><Relationship Id="rId5" Type="http://schemas.openxmlformats.org/officeDocument/2006/relationships/image" Target="../media/image94.png"/><Relationship Id="rId15" Type="http://schemas.openxmlformats.org/officeDocument/2006/relationships/image" Target="../media/image97.png"/><Relationship Id="rId10" Type="http://schemas.openxmlformats.org/officeDocument/2006/relationships/image" Target="../media/image103.png"/><Relationship Id="rId4" Type="http://schemas.openxmlformats.org/officeDocument/2006/relationships/image" Target="../media/image42.png"/><Relationship Id="rId9" Type="http://schemas.openxmlformats.org/officeDocument/2006/relationships/image" Target="../media/image102.png"/><Relationship Id="rId1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11.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0.png"/><Relationship Id="rId7" Type="http://schemas.openxmlformats.org/officeDocument/2006/relationships/image" Target="../media/image110.pn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42.png"/><Relationship Id="rId9" Type="http://schemas.openxmlformats.org/officeDocument/2006/relationships/image" Target="../media/image107.png"/></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png"/><Relationship Id="rId3" Type="http://schemas.microsoft.com/office/2007/relationships/hdphoto" Target="../media/hdphoto13.wdp"/><Relationship Id="rId7" Type="http://schemas.openxmlformats.org/officeDocument/2006/relationships/image" Target="../media/image108.png"/><Relationship Id="rId12" Type="http://schemas.openxmlformats.org/officeDocument/2006/relationships/image" Target="../media/image107.png"/><Relationship Id="rId2" Type="http://schemas.openxmlformats.org/officeDocument/2006/relationships/image" Target="../media/image113.png"/><Relationship Id="rId16"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97.png"/><Relationship Id="rId15" Type="http://schemas.openxmlformats.org/officeDocument/2006/relationships/image" Target="../media/image121.png"/><Relationship Id="rId10" Type="http://schemas.openxmlformats.org/officeDocument/2006/relationships/image" Target="../media/image117.png"/><Relationship Id="rId4" Type="http://schemas.openxmlformats.org/officeDocument/2006/relationships/image" Target="../media/image96.png"/><Relationship Id="rId9" Type="http://schemas.openxmlformats.org/officeDocument/2006/relationships/image" Target="../media/image116.png"/><Relationship Id="rId1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0.png"/><Relationship Id="rId7" Type="http://schemas.openxmlformats.org/officeDocument/2006/relationships/image" Target="../media/image58.png"/><Relationship Id="rId12" Type="http://schemas.openxmlformats.org/officeDocument/2006/relationships/image" Target="../media/image4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60.pn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59.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notesSlide" Target="../notesSlides/notesSlide16.xml"/><Relationship Id="rId7" Type="http://schemas.openxmlformats.org/officeDocument/2006/relationships/image" Target="../media/image49.png"/><Relationship Id="rId12"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image" Target="../media/image124.png"/><Relationship Id="rId10" Type="http://schemas.openxmlformats.org/officeDocument/2006/relationships/image" Target="../media/image128.png"/><Relationship Id="rId4" Type="http://schemas.openxmlformats.org/officeDocument/2006/relationships/image" Target="../media/image123.png"/><Relationship Id="rId9" Type="http://schemas.openxmlformats.org/officeDocument/2006/relationships/image" Target="../media/image127.png"/><Relationship Id="rId14"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17.xml"/><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5.png"/><Relationship Id="rId11" Type="http://schemas.openxmlformats.org/officeDocument/2006/relationships/image" Target="../media/image132.png"/><Relationship Id="rId5" Type="http://schemas.openxmlformats.org/officeDocument/2006/relationships/image" Target="../media/image134.png"/><Relationship Id="rId10"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136.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38.png"/><Relationship Id="rId4" Type="http://schemas.openxmlformats.org/officeDocument/2006/relationships/image" Target="../media/image135.png"/></Relationships>
</file>

<file path=ppt/slides/_rels/slide6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18.xml"/><Relationship Id="rId7"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6.png"/><Relationship Id="rId5" Type="http://schemas.openxmlformats.org/officeDocument/2006/relationships/image" Target="../media/image134.png"/><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19.xml"/><Relationship Id="rId7" Type="http://schemas.openxmlformats.org/officeDocument/2006/relationships/image" Target="../media/image139.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6.png"/><Relationship Id="rId11"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45.png"/><Relationship Id="rId4" Type="http://schemas.openxmlformats.org/officeDocument/2006/relationships/image" Target="../media/image133.png"/><Relationship Id="rId9"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33.png"/><Relationship Id="rId7"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26.png"/><Relationship Id="rId4" Type="http://schemas.openxmlformats.org/officeDocument/2006/relationships/image" Target="../media/image134.png"/><Relationship Id="rId9" Type="http://schemas.openxmlformats.org/officeDocument/2006/relationships/image" Target="../media/image135.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39.png"/><Relationship Id="rId5" Type="http://schemas.openxmlformats.org/officeDocument/2006/relationships/image" Target="../media/image135.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39.png"/><Relationship Id="rId5" Type="http://schemas.openxmlformats.org/officeDocument/2006/relationships/image" Target="../media/image135.pn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45.png"/><Relationship Id="rId7"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 Id="rId9"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26.xml"/><Relationship Id="rId7" Type="http://schemas.openxmlformats.org/officeDocument/2006/relationships/image" Target="../media/image139.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26.png"/><Relationship Id="rId5" Type="http://schemas.openxmlformats.org/officeDocument/2006/relationships/image" Target="../media/image134.png"/><Relationship Id="rId10" Type="http://schemas.openxmlformats.org/officeDocument/2006/relationships/image" Target="../media/image135.png"/><Relationship Id="rId4" Type="http://schemas.openxmlformats.org/officeDocument/2006/relationships/image" Target="../media/image133.png"/><Relationship Id="rId9" Type="http://schemas.openxmlformats.org/officeDocument/2006/relationships/image" Target="../media/image45.png"/></Relationships>
</file>

<file path=ppt/slides/_rels/slide7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2.png"/><Relationship Id="rId3" Type="http://schemas.openxmlformats.org/officeDocument/2006/relationships/notesSlide" Target="../notesSlides/notesSlide27.xml"/><Relationship Id="rId7" Type="http://schemas.openxmlformats.org/officeDocument/2006/relationships/image" Target="../media/image139.png"/><Relationship Id="rId12" Type="http://schemas.openxmlformats.org/officeDocument/2006/relationships/image" Target="../media/image141.png"/><Relationship Id="rId2" Type="http://schemas.openxmlformats.org/officeDocument/2006/relationships/slideLayout" Target="../slideLayouts/slideLayout5.xml"/><Relationship Id="rId16" Type="http://schemas.openxmlformats.org/officeDocument/2006/relationships/image" Target="../media/image131.png"/><Relationship Id="rId1" Type="http://schemas.openxmlformats.org/officeDocument/2006/relationships/tags" Target="../tags/tag10.xml"/><Relationship Id="rId6" Type="http://schemas.openxmlformats.org/officeDocument/2006/relationships/image" Target="../media/image126.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33.png"/><Relationship Id="rId9" Type="http://schemas.openxmlformats.org/officeDocument/2006/relationships/image" Target="../media/image45.png"/><Relationship Id="rId14" Type="http://schemas.openxmlformats.org/officeDocument/2006/relationships/image" Target="../media/image12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44.png"/><Relationship Id="rId5" Type="http://schemas.openxmlformats.org/officeDocument/2006/relationships/image" Target="../media/image30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45.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26.png"/><Relationship Id="rId5" Type="http://schemas.openxmlformats.org/officeDocument/2006/relationships/image" Target="../media/image148.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39.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7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40.png"/><Relationship Id="rId7" Type="http://schemas.openxmlformats.org/officeDocument/2006/relationships/image" Target="../media/image57.jpeg"/><Relationship Id="rId12" Type="http://schemas.openxmlformats.org/officeDocument/2006/relationships/image" Target="../media/image6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microsoft.com/office/2007/relationships/hdphoto" Target="../media/hdphoto8.wdp"/><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2.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57.png"/><Relationship Id="rId3" Type="http://schemas.openxmlformats.org/officeDocument/2006/relationships/image" Target="../media/image151.png"/><Relationship Id="rId7" Type="http://schemas.openxmlformats.org/officeDocument/2006/relationships/image" Target="../media/image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5.png"/><Relationship Id="rId5" Type="http://schemas.openxmlformats.org/officeDocument/2006/relationships/image" Target="../media/image153.png"/><Relationship Id="rId10" Type="http://schemas.openxmlformats.org/officeDocument/2006/relationships/image" Target="../media/image150.png"/><Relationship Id="rId4" Type="http://schemas.openxmlformats.org/officeDocument/2006/relationships/image" Target="../media/image152.png"/><Relationship Id="rId9" Type="http://schemas.openxmlformats.org/officeDocument/2006/relationships/image" Target="../media/image65.png"/></Relationships>
</file>

<file path=ppt/slides/_rels/slide8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56.png"/><Relationship Id="rId18" Type="http://schemas.openxmlformats.org/officeDocument/2006/relationships/image" Target="../media/image166.png"/><Relationship Id="rId3" Type="http://schemas.openxmlformats.org/officeDocument/2006/relationships/image" Target="../media/image151.png"/><Relationship Id="rId7" Type="http://schemas.openxmlformats.org/officeDocument/2006/relationships/image" Target="../media/image51.png"/><Relationship Id="rId12" Type="http://schemas.openxmlformats.org/officeDocument/2006/relationships/image" Target="../media/image155.png"/><Relationship Id="rId17" Type="http://schemas.openxmlformats.org/officeDocument/2006/relationships/image" Target="../media/image165.png"/><Relationship Id="rId2" Type="http://schemas.openxmlformats.org/officeDocument/2006/relationships/image" Target="../media/image159.png"/><Relationship Id="rId16" Type="http://schemas.openxmlformats.org/officeDocument/2006/relationships/image" Target="../media/image164.png"/><Relationship Id="rId1" Type="http://schemas.openxmlformats.org/officeDocument/2006/relationships/slideLayout" Target="../slideLayouts/slideLayout5.xml"/><Relationship Id="rId6" Type="http://schemas.openxmlformats.org/officeDocument/2006/relationships/image" Target="../media/image162.png"/><Relationship Id="rId11" Type="http://schemas.openxmlformats.org/officeDocument/2006/relationships/image" Target="../media/image67.png"/><Relationship Id="rId5" Type="http://schemas.openxmlformats.org/officeDocument/2006/relationships/image" Target="../media/image161.png"/><Relationship Id="rId15" Type="http://schemas.openxmlformats.org/officeDocument/2006/relationships/image" Target="../media/image157.png"/><Relationship Id="rId10" Type="http://schemas.openxmlformats.org/officeDocument/2006/relationships/image" Target="../media/image65.png"/><Relationship Id="rId4" Type="http://schemas.openxmlformats.org/officeDocument/2006/relationships/image" Target="../media/image160.png"/><Relationship Id="rId9" Type="http://schemas.openxmlformats.org/officeDocument/2006/relationships/image" Target="../media/image163.png"/><Relationship Id="rId14" Type="http://schemas.openxmlformats.org/officeDocument/2006/relationships/image" Target="../media/image156.png"/></Relationships>
</file>

<file path=ppt/slides/_rels/slide8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68.png"/><Relationship Id="rId7" Type="http://schemas.openxmlformats.org/officeDocument/2006/relationships/image" Target="../media/image65.png"/><Relationship Id="rId2" Type="http://schemas.openxmlformats.org/officeDocument/2006/relationships/image" Target="../media/image167.png"/><Relationship Id="rId1" Type="http://schemas.openxmlformats.org/officeDocument/2006/relationships/slideLayout" Target="../slideLayouts/slideLayout5.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 Id="rId9" Type="http://schemas.openxmlformats.org/officeDocument/2006/relationships/image" Target="../media/image172.png"/></Relationships>
</file>

<file path=ppt/slides/_rels/slide8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1.tmp"/><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179.png"/><Relationship Id="rId4" Type="http://schemas.openxmlformats.org/officeDocument/2006/relationships/image" Target="../media/image178.png"/></Relationships>
</file>

<file path=ppt/slides/_rels/slide97.xml.rels><?xml version="1.0" encoding="UTF-8" standalone="yes"?>
<Relationships xmlns="http://schemas.openxmlformats.org/package/2006/relationships"><Relationship Id="rId2" Type="http://schemas.openxmlformats.org/officeDocument/2006/relationships/image" Target="../media/image1790.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531019" y="3401344"/>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3" name="Rectangle 12"/>
          <p:cNvSpPr/>
          <p:nvPr/>
        </p:nvSpPr>
        <p:spPr>
          <a:xfrm>
            <a:off x="6858000" y="3401344"/>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6779419" y="3340053"/>
            <a:ext cx="4845486"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44858"/>
            <a:ext cx="4723144" cy="2895600"/>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059546" y="4201958"/>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7140461"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Trust on first use for remote attestation</a:t>
            </a:r>
          </a:p>
          <a:p>
            <a:r>
              <a:rPr lang="en-US" dirty="0"/>
              <a:t>Static HW TCB</a:t>
            </a:r>
          </a:p>
        </p:txBody>
      </p:sp>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5"/>
                                        </p:tgtEl>
                                      </p:cBhvr>
                                    </p:animEffect>
                                    <p:set>
                                      <p:cBhvr>
                                        <p:cTn id="89" dur="1" fill="hold">
                                          <p:stCondLst>
                                            <p:cond delay="499"/>
                                          </p:stCondLst>
                                        </p:cTn>
                                        <p:tgtEl>
                                          <p:spTgt spid="25"/>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6">
                                            <p:txEl>
                                              <p:pRg st="0" end="0"/>
                                            </p:txEl>
                                          </p:spTgt>
                                        </p:tgtEl>
                                        <p:attrNameLst>
                                          <p:attrName>style.visibility</p:attrName>
                                        </p:attrNameLst>
                                      </p:cBhvr>
                                      <p:to>
                                        <p:strVal val="visible"/>
                                      </p:to>
                                    </p:set>
                                    <p:animEffect transition="in" filter="fade">
                                      <p:cBhvr>
                                        <p:cTn id="107" dur="500"/>
                                        <p:tgtEl>
                                          <p:spTgt spid="36">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6">
                                            <p:txEl>
                                              <p:pRg st="1" end="1"/>
                                            </p:txEl>
                                          </p:spTgt>
                                        </p:tgtEl>
                                        <p:attrNameLst>
                                          <p:attrName>style.visibility</p:attrName>
                                        </p:attrNameLst>
                                      </p:cBhvr>
                                      <p:to>
                                        <p:strVal val="visible"/>
                                      </p:to>
                                    </p:set>
                                    <p:animEffect transition="in" filter="fade">
                                      <p:cBhvr>
                                        <p:cTn id="112" dur="500"/>
                                        <p:tgtEl>
                                          <p:spTgt spid="36">
                                            <p:txEl>
                                              <p:pRg st="1" end="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xEl>
                                              <p:pRg st="2" end="2"/>
                                            </p:txEl>
                                          </p:spTgt>
                                        </p:tgtEl>
                                        <p:attrNameLst>
                                          <p:attrName>style.visibility</p:attrName>
                                        </p:attrNameLst>
                                      </p:cBhvr>
                                      <p:to>
                                        <p:strVal val="visible"/>
                                      </p:to>
                                    </p:set>
                                    <p:animEffect transition="in" filter="fade">
                                      <p:cBhvr>
                                        <p:cTn id="1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3"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3/4/2021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52FF99E-5B9B-4FDB-84DB-542E0E187DD0}"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Thesis contribution</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Assertion on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pic>
        <p:nvPicPr>
          <p:cNvPr id="7" name="Picture 6">
            <a:extLst>
              <a:ext uri="{FF2B5EF4-FFF2-40B4-BE49-F238E27FC236}">
                <a16:creationId xmlns:a16="http://schemas.microsoft.com/office/drawing/2014/main" id="{F221EABB-B259-4C9F-BE45-0B2546800344}"/>
              </a:ext>
            </a:extLst>
          </p:cNvPr>
          <p:cNvPicPr>
            <a:picLocks noChangeAspect="1"/>
          </p:cNvPicPr>
          <p:nvPr/>
        </p:nvPicPr>
        <p:blipFill>
          <a:blip r:embed="rId3"/>
          <a:stretch>
            <a:fillRect/>
          </a:stretch>
        </p:blipFill>
        <p:spPr>
          <a:xfrm>
            <a:off x="7770019" y="2209800"/>
            <a:ext cx="2770719" cy="1878846"/>
          </a:xfrm>
          <a:prstGeom prst="rect">
            <a:avLst/>
          </a:prstGeom>
        </p:spPr>
      </p:pic>
      <p:pic>
        <p:nvPicPr>
          <p:cNvPr id="8" name="Picture 7">
            <a:extLst>
              <a:ext uri="{FF2B5EF4-FFF2-40B4-BE49-F238E27FC236}">
                <a16:creationId xmlns:a16="http://schemas.microsoft.com/office/drawing/2014/main" id="{2CDCB449-8D9B-4650-9E08-D492C606441C}"/>
              </a:ext>
            </a:extLst>
          </p:cNvPr>
          <p:cNvPicPr>
            <a:picLocks noChangeAspect="1"/>
          </p:cNvPicPr>
          <p:nvPr/>
        </p:nvPicPr>
        <p:blipFill>
          <a:blip r:embed="rId4"/>
          <a:stretch>
            <a:fillRect/>
          </a:stretch>
        </p:blipFill>
        <p:spPr>
          <a:xfrm>
            <a:off x="7586972" y="2116045"/>
            <a:ext cx="3136812" cy="2066355"/>
          </a:xfrm>
          <a:prstGeom prst="rect">
            <a:avLst/>
          </a:prstGeom>
        </p:spPr>
      </p:pic>
      <p:pic>
        <p:nvPicPr>
          <p:cNvPr id="11" name="Picture 10">
            <a:extLst>
              <a:ext uri="{FF2B5EF4-FFF2-40B4-BE49-F238E27FC236}">
                <a16:creationId xmlns:a16="http://schemas.microsoft.com/office/drawing/2014/main" id="{ECF6CEBA-5F4F-4B87-B2F5-2F89745F3659}"/>
              </a:ext>
            </a:extLst>
          </p:cNvPr>
          <p:cNvPicPr>
            <a:picLocks noChangeAspect="1"/>
          </p:cNvPicPr>
          <p:nvPr/>
        </p:nvPicPr>
        <p:blipFill>
          <a:blip r:embed="rId5"/>
          <a:stretch>
            <a:fillRect/>
          </a:stretch>
        </p:blipFill>
        <p:spPr>
          <a:xfrm>
            <a:off x="7586871" y="2209800"/>
            <a:ext cx="3154948" cy="1981200"/>
          </a:xfrm>
          <a:prstGeom prst="rect">
            <a:avLst/>
          </a:prstGeom>
        </p:spPr>
      </p:pic>
      <p:pic>
        <p:nvPicPr>
          <p:cNvPr id="12" name="Picture 11">
            <a:extLst>
              <a:ext uri="{FF2B5EF4-FFF2-40B4-BE49-F238E27FC236}">
                <a16:creationId xmlns:a16="http://schemas.microsoft.com/office/drawing/2014/main" id="{69E6EE3C-8378-44E3-A86F-C7BA3D5EB4DA}"/>
              </a:ext>
            </a:extLst>
          </p:cNvPr>
          <p:cNvPicPr>
            <a:picLocks noChangeAspect="1"/>
          </p:cNvPicPr>
          <p:nvPr/>
        </p:nvPicPr>
        <p:blipFill>
          <a:blip r:embed="rId6"/>
          <a:stretch>
            <a:fillRect/>
          </a:stretch>
        </p:blipFill>
        <p:spPr>
          <a:xfrm>
            <a:off x="7465219" y="2257400"/>
            <a:ext cx="3732483" cy="1981200"/>
          </a:xfrm>
          <a:prstGeom prst="rect">
            <a:avLst/>
          </a:prstGeom>
        </p:spPr>
      </p:pic>
      <p:pic>
        <p:nvPicPr>
          <p:cNvPr id="13" name="Picture 12">
            <a:extLst>
              <a:ext uri="{FF2B5EF4-FFF2-40B4-BE49-F238E27FC236}">
                <a16:creationId xmlns:a16="http://schemas.microsoft.com/office/drawing/2014/main" id="{0107E262-F8B8-4AA1-883A-F88000483C8E}"/>
              </a:ext>
            </a:extLst>
          </p:cNvPr>
          <p:cNvPicPr>
            <a:picLocks noChangeAspect="1"/>
          </p:cNvPicPr>
          <p:nvPr/>
        </p:nvPicPr>
        <p:blipFill>
          <a:blip r:embed="rId7"/>
          <a:stretch>
            <a:fillRect/>
          </a:stretch>
        </p:blipFill>
        <p:spPr>
          <a:xfrm>
            <a:off x="6931819" y="2259722"/>
            <a:ext cx="4886324" cy="1966447"/>
          </a:xfrm>
          <a:prstGeom prst="rect">
            <a:avLst/>
          </a:prstGeom>
        </p:spPr>
      </p:pic>
      <p:pic>
        <p:nvPicPr>
          <p:cNvPr id="14" name="Picture 13">
            <a:extLst>
              <a:ext uri="{FF2B5EF4-FFF2-40B4-BE49-F238E27FC236}">
                <a16:creationId xmlns:a16="http://schemas.microsoft.com/office/drawing/2014/main" id="{0AF22B9F-4984-47CD-8CC8-FE47DE22B0BC}"/>
              </a:ext>
            </a:extLst>
          </p:cNvPr>
          <p:cNvPicPr>
            <a:picLocks noChangeAspect="1"/>
          </p:cNvPicPr>
          <p:nvPr/>
        </p:nvPicPr>
        <p:blipFill>
          <a:blip r:embed="rId8"/>
          <a:stretch>
            <a:fillRect/>
          </a:stretch>
        </p:blipFill>
        <p:spPr>
          <a:xfrm>
            <a:off x="7449711" y="2177765"/>
            <a:ext cx="3701482" cy="2076075"/>
          </a:xfrm>
          <a:prstGeom prst="rect">
            <a:avLst/>
          </a:prstGeom>
        </p:spPr>
      </p:pic>
      <p:sp>
        <p:nvSpPr>
          <p:cNvPr id="48" name="Footer Placeholder 3">
            <a:extLst>
              <a:ext uri="{FF2B5EF4-FFF2-40B4-BE49-F238E27FC236}">
                <a16:creationId xmlns:a16="http://schemas.microsoft.com/office/drawing/2014/main" id="{82AAF928-E68C-470B-BE3A-475E05183C86}"/>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51409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fade">
                                      <p:cBhvr>
                                        <p:cTn id="23" dur="500"/>
                                        <p:tgtEl>
                                          <p:spTgt spid="41">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fade">
                                      <p:cBhvr>
                                        <p:cTn id="36" dur="500"/>
                                        <p:tgtEl>
                                          <p:spTgt spid="41">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Effect transition="in" filter="fade">
                                      <p:cBhvr>
                                        <p:cTn id="39" dur="500"/>
                                        <p:tgtEl>
                                          <p:spTgt spid="41">
                                            <p:txEl>
                                              <p:pRg st="4" end="4"/>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1">
                                            <p:txEl>
                                              <p:pRg st="5" end="5"/>
                                            </p:txEl>
                                          </p:spTgt>
                                        </p:tgtEl>
                                        <p:attrNameLst>
                                          <p:attrName>style.visibility</p:attrName>
                                        </p:attrNameLst>
                                      </p:cBhvr>
                                      <p:to>
                                        <p:strVal val="visible"/>
                                      </p:to>
                                    </p:set>
                                    <p:animEffect transition="in" filter="fade">
                                      <p:cBhvr>
                                        <p:cTn id="52" dur="500"/>
                                        <p:tgtEl>
                                          <p:spTgt spid="41">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xEl>
                                              <p:pRg st="6" end="6"/>
                                            </p:txEl>
                                          </p:spTgt>
                                        </p:tgtEl>
                                        <p:attrNameLst>
                                          <p:attrName>style.visibility</p:attrName>
                                        </p:attrNameLst>
                                      </p:cBhvr>
                                      <p:to>
                                        <p:strVal val="visible"/>
                                      </p:to>
                                    </p:set>
                                    <p:animEffect transition="in" filter="fade">
                                      <p:cBhvr>
                                        <p:cTn id="55" dur="500"/>
                                        <p:tgtEl>
                                          <p:spTgt spid="41">
                                            <p:txEl>
                                              <p:pRg st="6" end="6"/>
                                            </p:txEl>
                                          </p:spTgt>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1">
                                            <p:txEl>
                                              <p:pRg st="7" end="7"/>
                                            </p:txEl>
                                          </p:spTgt>
                                        </p:tgtEl>
                                        <p:attrNameLst>
                                          <p:attrName>style.visibility</p:attrName>
                                        </p:attrNameLst>
                                      </p:cBhvr>
                                      <p:to>
                                        <p:strVal val="visible"/>
                                      </p:to>
                                    </p:set>
                                    <p:animEffect transition="in" filter="fade">
                                      <p:cBhvr>
                                        <p:cTn id="68" dur="500"/>
                                        <p:tgtEl>
                                          <p:spTgt spid="41">
                                            <p:txEl>
                                              <p:pRg st="7" end="7"/>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xEl>
                                              <p:pRg st="8" end="8"/>
                                            </p:txEl>
                                          </p:spTgt>
                                        </p:tgtEl>
                                        <p:attrNameLst>
                                          <p:attrName>style.visibility</p:attrName>
                                        </p:attrNameLst>
                                      </p:cBhvr>
                                      <p:to>
                                        <p:strVal val="visible"/>
                                      </p:to>
                                    </p:set>
                                    <p:animEffect transition="in" filter="fade">
                                      <p:cBhvr>
                                        <p:cTn id="71" dur="500"/>
                                        <p:tgtEl>
                                          <p:spTgt spid="41">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1">
                                            <p:txEl>
                                              <p:pRg st="9" end="9"/>
                                            </p:txEl>
                                          </p:spTgt>
                                        </p:tgtEl>
                                        <p:attrNameLst>
                                          <p:attrName>style.visibility</p:attrName>
                                        </p:attrNameLst>
                                      </p:cBhvr>
                                      <p:to>
                                        <p:strVal val="visible"/>
                                      </p:to>
                                    </p:set>
                                    <p:animEffect transition="in" filter="fade">
                                      <p:cBhvr>
                                        <p:cTn id="84" dur="500"/>
                                        <p:tgtEl>
                                          <p:spTgt spid="41">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xEl>
                                              <p:pRg st="10" end="10"/>
                                            </p:txEl>
                                          </p:spTgt>
                                        </p:tgtEl>
                                        <p:attrNameLst>
                                          <p:attrName>style.visibility</p:attrName>
                                        </p:attrNameLst>
                                      </p:cBhvr>
                                      <p:to>
                                        <p:strVal val="visible"/>
                                      </p:to>
                                    </p:set>
                                    <p:animEffect transition="in" filter="fade">
                                      <p:cBhvr>
                                        <p:cTn id="87" dur="500"/>
                                        <p:tgtEl>
                                          <p:spTgt spid="41">
                                            <p:txEl>
                                              <p:pRg st="10" end="10"/>
                                            </p:txEl>
                                          </p:spTgt>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Monitoring of type-state 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3/4/2021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422478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96496F2-A875-4FBF-ADBA-45D2CD91D29A}"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16" name="Footer Placeholder 3">
            <a:extLst>
              <a:ext uri="{FF2B5EF4-FFF2-40B4-BE49-F238E27FC236}">
                <a16:creationId xmlns:a16="http://schemas.microsoft.com/office/drawing/2014/main" id="{4E30214C-0F8D-4A25-8EAA-6D273A214684}"/>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692538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FDCA9DF-1FC9-4E53-A095-F408290FDB84}" type="datetime1">
              <a:rPr lang="en-US" smtClean="0"/>
              <a:t>3/4/2021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26</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2" name="Rectangle 1">
            <a:extLst>
              <a:ext uri="{FF2B5EF4-FFF2-40B4-BE49-F238E27FC236}">
                <a16:creationId xmlns:a16="http://schemas.microsoft.com/office/drawing/2014/main" id="{1B71D27D-1AE6-405A-8F68-80AA1925E1BF}"/>
              </a:ext>
            </a:extLst>
          </p:cNvPr>
          <p:cNvSpPr/>
          <p:nvPr/>
        </p:nvSpPr>
        <p:spPr>
          <a:xfrm>
            <a:off x="226219" y="1905000"/>
            <a:ext cx="6096000" cy="12954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DF5D2E-CE21-48D4-9DF9-E904882D2CFD}"/>
              </a:ext>
            </a:extLst>
          </p:cNvPr>
          <p:cNvSpPr/>
          <p:nvPr/>
        </p:nvSpPr>
        <p:spPr>
          <a:xfrm>
            <a:off x="226219" y="4724400"/>
            <a:ext cx="7924800" cy="762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94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3/4/2021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4"/>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5"/>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3/4/2021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3/4/2021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extLst mod="1"/>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extLst mod="1"/>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extLst mod="1"/>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extLst mod="1"/>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extLst mod="1"/>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BA5E1CD3-B3DC-4EF8-AB0D-88DD5FCCC7EF}"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73802A3A-A2D6-432E-8EC5-663D7460DA83}"/>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117466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extLst mod="1"/>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extLst mod="1"/>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mod="1"/>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3/4/2021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endParaRPr lang="en-US" dirty="0"/>
          </a:p>
          <a:p>
            <a:r>
              <a:rPr lang="en-US" dirty="0" err="1"/>
              <a:t>Hotcalls</a:t>
            </a:r>
            <a:r>
              <a:rPr lang="en-US" dirty="0"/>
              <a:t> to avoid OCALLs and ECALLs</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extLst mod="1"/>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3/4/2021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extLst mod="1"/>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mod="1"/>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76</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77</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extLst mod="1"/>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9812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2"/>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5638800"/>
            <a:ext cx="1800558" cy="369332"/>
          </a:xfrm>
          <a:prstGeom prst="rect">
            <a:avLst/>
          </a:prstGeom>
        </p:spPr>
        <p:txBody>
          <a:bodyPr wrap="none">
            <a:spAutoFit/>
          </a:bodyPr>
          <a:lstStyle/>
          <a:p>
            <a:r>
              <a:rPr lang="en-US" dirty="0"/>
              <a:t>ARM </a:t>
            </a:r>
            <a:r>
              <a:rPr lang="en-US" dirty="0" err="1"/>
              <a:t>TrustZone</a:t>
            </a:r>
            <a:endParaRPr lang="en-US" dirty="0"/>
          </a:p>
        </p:txBody>
      </p:sp>
      <p:grpSp>
        <p:nvGrpSpPr>
          <p:cNvPr id="57" name="Group 56">
            <a:extLst>
              <a:ext uri="{FF2B5EF4-FFF2-40B4-BE49-F238E27FC236}">
                <a16:creationId xmlns:a16="http://schemas.microsoft.com/office/drawing/2014/main" id="{6B0C2772-D4C3-4489-974B-CD7D60925B5D}"/>
              </a:ext>
            </a:extLst>
          </p:cNvPr>
          <p:cNvGrpSpPr/>
          <p:nvPr/>
        </p:nvGrpSpPr>
        <p:grpSpPr>
          <a:xfrm>
            <a:off x="4713700" y="3209668"/>
            <a:ext cx="2362200" cy="2798464"/>
            <a:chOff x="5052410" y="3209668"/>
            <a:chExt cx="2362200" cy="2798464"/>
          </a:xfrm>
        </p:grpSpPr>
        <p:sp>
          <p:nvSpPr>
            <p:cNvPr id="11" name="Rectangle 10">
              <a:extLst>
                <a:ext uri="{FF2B5EF4-FFF2-40B4-BE49-F238E27FC236}">
                  <a16:creationId xmlns:a16="http://schemas.microsoft.com/office/drawing/2014/main" id="{4A716D81-A1A6-477B-B6D9-B0F7305EB386}"/>
                </a:ext>
              </a:extLst>
            </p:cNvPr>
            <p:cNvSpPr/>
            <p:nvPr/>
          </p:nvSpPr>
          <p:spPr>
            <a:xfrm>
              <a:off x="5052410" y="36337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5052410" y="40661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6195410" y="40661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505241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73821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652610" y="32096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7186010" y="34565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7262210" y="38964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609352" y="5638800"/>
              <a:ext cx="1172116" cy="369332"/>
            </a:xfrm>
            <a:prstGeom prst="rect">
              <a:avLst/>
            </a:prstGeom>
          </p:spPr>
          <p:txBody>
            <a:bodyPr wrap="none">
              <a:spAutoFit/>
            </a:bodyPr>
            <a:lstStyle/>
            <a:p>
              <a:r>
                <a:rPr lang="en-US" dirty="0"/>
                <a:t>Intel SGX</a:t>
              </a:r>
            </a:p>
          </p:txBody>
        </p:sp>
      </p:grpSp>
      <p:grpSp>
        <p:nvGrpSpPr>
          <p:cNvPr id="59" name="Group 58">
            <a:extLst>
              <a:ext uri="{FF2B5EF4-FFF2-40B4-BE49-F238E27FC236}">
                <a16:creationId xmlns:a16="http://schemas.microsoft.com/office/drawing/2014/main" id="{B90E92A6-A571-4F69-BCAB-96174790741C}"/>
              </a:ext>
            </a:extLst>
          </p:cNvPr>
          <p:cNvGrpSpPr/>
          <p:nvPr/>
        </p:nvGrpSpPr>
        <p:grpSpPr>
          <a:xfrm>
            <a:off x="8198381" y="3209290"/>
            <a:ext cx="3661400" cy="2798842"/>
            <a:chOff x="8437339" y="3209290"/>
            <a:chExt cx="3661400" cy="2798842"/>
          </a:xfrm>
        </p:grpSpPr>
        <p:sp>
          <p:nvSpPr>
            <p:cNvPr id="41" name="Rectangle 40">
              <a:extLst>
                <a:ext uri="{FF2B5EF4-FFF2-40B4-BE49-F238E27FC236}">
                  <a16:creationId xmlns:a16="http://schemas.microsoft.com/office/drawing/2014/main" id="{DA44B856-0006-4B3F-B73C-D0B444BAD9F3}"/>
                </a:ext>
              </a:extLst>
            </p:cNvPr>
            <p:cNvSpPr/>
            <p:nvPr/>
          </p:nvSpPr>
          <p:spPr>
            <a:xfrm>
              <a:off x="11351419" y="41286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351419" y="36608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351419" y="3236778"/>
              <a:ext cx="729687" cy="276999"/>
            </a:xfrm>
            <a:prstGeom prst="rect">
              <a:avLst/>
            </a:prstGeom>
          </p:spPr>
          <p:txBody>
            <a:bodyPr wrap="none">
              <a:spAutoFit/>
            </a:bodyPr>
            <a:lstStyle/>
            <a:p>
              <a:r>
                <a:rPr lang="en-US" sz="1200" dirty="0"/>
                <a:t>U-mode</a:t>
              </a:r>
            </a:p>
          </p:txBody>
        </p:sp>
        <p:grpSp>
          <p:nvGrpSpPr>
            <p:cNvPr id="58" name="Group 57">
              <a:extLst>
                <a:ext uri="{FF2B5EF4-FFF2-40B4-BE49-F238E27FC236}">
                  <a16:creationId xmlns:a16="http://schemas.microsoft.com/office/drawing/2014/main" id="{F632C823-B9E4-4948-ACF1-012046EC30A1}"/>
                </a:ext>
              </a:extLst>
            </p:cNvPr>
            <p:cNvGrpSpPr/>
            <p:nvPr/>
          </p:nvGrpSpPr>
          <p:grpSpPr>
            <a:xfrm>
              <a:off x="8437339" y="3209290"/>
              <a:ext cx="2849398" cy="2798842"/>
              <a:chOff x="8437339" y="3209290"/>
              <a:chExt cx="2849398" cy="2798842"/>
            </a:xfrm>
          </p:grpSpPr>
          <p:sp>
            <p:nvSpPr>
              <p:cNvPr id="31" name="Rectangle 30">
                <a:extLst>
                  <a:ext uri="{FF2B5EF4-FFF2-40B4-BE49-F238E27FC236}">
                    <a16:creationId xmlns:a16="http://schemas.microsoft.com/office/drawing/2014/main" id="{379DC54D-34EE-4BEE-9EB3-64D7CE524BE7}"/>
                  </a:ext>
                </a:extLst>
              </p:cNvPr>
              <p:cNvSpPr/>
              <p:nvPr/>
            </p:nvSpPr>
            <p:spPr>
              <a:xfrm>
                <a:off x="8903534" y="36379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983043" y="40661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89524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58104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495440" y="32096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495440" y="36470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929193" y="40711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8008886" y="36377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624793" y="34565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10056019" y="38188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713034" y="38964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9040356" y="5638800"/>
                <a:ext cx="2031325" cy="369332"/>
              </a:xfrm>
              <a:prstGeom prst="rect">
                <a:avLst/>
              </a:prstGeom>
            </p:spPr>
            <p:txBody>
              <a:bodyPr wrap="none">
                <a:spAutoFit/>
              </a:bodyPr>
              <a:lstStyle/>
              <a:p>
                <a:r>
                  <a:rPr lang="en-US" dirty="0"/>
                  <a:t>RISC-V </a:t>
                </a:r>
                <a:r>
                  <a:rPr lang="en-US" dirty="0" err="1"/>
                  <a:t>KeyStone</a:t>
                </a:r>
                <a:endParaRPr lang="en-US" dirty="0"/>
              </a:p>
            </p:txBody>
          </p:sp>
        </p:grpSp>
      </p:gr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255179" y="2556033"/>
            <a:ext cx="2109859" cy="1800903"/>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B008F-6781-43D5-B2F8-98730680182D}"/>
              </a:ext>
            </a:extLst>
          </p:cNvPr>
          <p:cNvSpPr>
            <a:spLocks noGrp="1"/>
          </p:cNvSpPr>
          <p:nvPr>
            <p:ph idx="1"/>
          </p:nvPr>
        </p:nvSpPr>
        <p:spPr/>
        <p:txBody>
          <a:bodyPr/>
          <a:lstStyle/>
          <a:p>
            <a:r>
              <a:rPr lang="en-US" dirty="0"/>
              <a:t>Type I : Sensors</a:t>
            </a:r>
          </a:p>
          <a:p>
            <a:endParaRPr lang="en-US" sz="1600" dirty="0"/>
          </a:p>
          <a:p>
            <a:pPr lvl="1"/>
            <a:r>
              <a:rPr lang="en-US" dirty="0"/>
              <a:t>Remote attacker</a:t>
            </a:r>
          </a:p>
          <a:p>
            <a:pPr lvl="1"/>
            <a:endParaRPr lang="en-US" dirty="0"/>
          </a:p>
          <a:p>
            <a:pPr lvl="1"/>
            <a:endParaRPr lang="en-US" dirty="0"/>
          </a:p>
          <a:p>
            <a:pPr lvl="1"/>
            <a:endParaRPr lang="en-US" dirty="0"/>
          </a:p>
          <a:p>
            <a:r>
              <a:rPr lang="en-US" dirty="0"/>
              <a:t>Type II : Compute Devices</a:t>
            </a:r>
          </a:p>
          <a:p>
            <a:pPr lvl="1"/>
            <a:endParaRPr lang="en-US" sz="1600" dirty="0"/>
          </a:p>
          <a:p>
            <a:pPr lvl="1"/>
            <a:r>
              <a:rPr lang="en-US" dirty="0"/>
              <a:t>Local physical attacker</a:t>
            </a:r>
          </a:p>
        </p:txBody>
      </p:sp>
      <p:sp>
        <p:nvSpPr>
          <p:cNvPr id="3" name="Date Placeholder 2">
            <a:extLst>
              <a:ext uri="{FF2B5EF4-FFF2-40B4-BE49-F238E27FC236}">
                <a16:creationId xmlns:a16="http://schemas.microsoft.com/office/drawing/2014/main" id="{A0D615E4-79FF-4394-85C6-DE6E33D2E369}"/>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4AEB036E-07CC-46CE-951B-F319CB85E809}"/>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3B7B5E9F-B8B1-427F-94A6-94863C1B3764}"/>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EA8951C7-AAA8-436D-A45A-E48F0A9282B0}"/>
              </a:ext>
            </a:extLst>
          </p:cNvPr>
          <p:cNvSpPr>
            <a:spLocks noGrp="1"/>
          </p:cNvSpPr>
          <p:nvPr>
            <p:ph type="title"/>
          </p:nvPr>
        </p:nvSpPr>
        <p:spPr/>
        <p:txBody>
          <a:bodyPr/>
          <a:lstStyle/>
          <a:p>
            <a:r>
              <a:rPr lang="en-US" dirty="0"/>
              <a:t>Attacker model</a:t>
            </a:r>
          </a:p>
        </p:txBody>
      </p:sp>
      <p:pic>
        <p:nvPicPr>
          <p:cNvPr id="8" name="Picture 7">
            <a:extLst>
              <a:ext uri="{FF2B5EF4-FFF2-40B4-BE49-F238E27FC236}">
                <a16:creationId xmlns:a16="http://schemas.microsoft.com/office/drawing/2014/main" id="{50103DCC-3DD3-4218-9951-1E0907FAC0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0391" y="1936278"/>
            <a:ext cx="761695" cy="761695"/>
          </a:xfrm>
          <a:prstGeom prst="rect">
            <a:avLst/>
          </a:prstGeom>
        </p:spPr>
      </p:pic>
      <p:pic>
        <p:nvPicPr>
          <p:cNvPr id="10" name="Picture 9">
            <a:extLst>
              <a:ext uri="{FF2B5EF4-FFF2-40B4-BE49-F238E27FC236}">
                <a16:creationId xmlns:a16="http://schemas.microsoft.com/office/drawing/2014/main" id="{FEAA958A-08A7-4063-A87A-46A677B2D7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7536" y="1828766"/>
            <a:ext cx="877269" cy="877269"/>
          </a:xfrm>
          <a:prstGeom prst="rect">
            <a:avLst/>
          </a:prstGeom>
        </p:spPr>
      </p:pic>
      <p:pic>
        <p:nvPicPr>
          <p:cNvPr id="14" name="Picture 13">
            <a:extLst>
              <a:ext uri="{FF2B5EF4-FFF2-40B4-BE49-F238E27FC236}">
                <a16:creationId xmlns:a16="http://schemas.microsoft.com/office/drawing/2014/main" id="{6E93004C-A248-4BA2-992A-CEF31AD5E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6419" y="1912034"/>
            <a:ext cx="685495" cy="685495"/>
          </a:xfrm>
          <a:prstGeom prst="rect">
            <a:avLst/>
          </a:prstGeom>
        </p:spPr>
      </p:pic>
      <p:grpSp>
        <p:nvGrpSpPr>
          <p:cNvPr id="17" name="Group 16">
            <a:extLst>
              <a:ext uri="{FF2B5EF4-FFF2-40B4-BE49-F238E27FC236}">
                <a16:creationId xmlns:a16="http://schemas.microsoft.com/office/drawing/2014/main" id="{544A3571-C719-404D-BB2D-E1E70F21ECFF}"/>
              </a:ext>
            </a:extLst>
          </p:cNvPr>
          <p:cNvGrpSpPr/>
          <p:nvPr/>
        </p:nvGrpSpPr>
        <p:grpSpPr>
          <a:xfrm>
            <a:off x="7625409" y="1601181"/>
            <a:ext cx="685801" cy="1031829"/>
            <a:chOff x="7430988" y="1604996"/>
            <a:chExt cx="685801" cy="1031829"/>
          </a:xfrm>
        </p:grpSpPr>
        <p:pic>
          <p:nvPicPr>
            <p:cNvPr id="12" name="Picture 11">
              <a:extLst>
                <a:ext uri="{FF2B5EF4-FFF2-40B4-BE49-F238E27FC236}">
                  <a16:creationId xmlns:a16="http://schemas.microsoft.com/office/drawing/2014/main" id="{1081517A-2B91-4F9D-9880-12491A159E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9589" y="2179625"/>
              <a:ext cx="457200" cy="457200"/>
            </a:xfrm>
            <a:prstGeom prst="rect">
              <a:avLst/>
            </a:prstGeom>
          </p:spPr>
        </p:pic>
        <p:pic>
          <p:nvPicPr>
            <p:cNvPr id="16" name="Picture 15">
              <a:extLst>
                <a:ext uri="{FF2B5EF4-FFF2-40B4-BE49-F238E27FC236}">
                  <a16:creationId xmlns:a16="http://schemas.microsoft.com/office/drawing/2014/main" id="{0A6E812C-9A6D-48B3-8C4A-70E45CB39E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135931">
              <a:off x="7430988" y="1604996"/>
              <a:ext cx="457200" cy="457200"/>
            </a:xfrm>
            <a:prstGeom prst="rect">
              <a:avLst/>
            </a:prstGeom>
          </p:spPr>
        </p:pic>
      </p:grpSp>
      <p:pic>
        <p:nvPicPr>
          <p:cNvPr id="18" name="Picture 17">
            <a:extLst>
              <a:ext uri="{FF2B5EF4-FFF2-40B4-BE49-F238E27FC236}">
                <a16:creationId xmlns:a16="http://schemas.microsoft.com/office/drawing/2014/main" id="{FBADF9B3-022C-42A9-B942-7A013633F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5848058" y="4214985"/>
            <a:ext cx="877268" cy="877268"/>
          </a:xfrm>
          <a:prstGeom prst="rect">
            <a:avLst/>
          </a:prstGeom>
        </p:spPr>
      </p:pic>
      <p:pic>
        <p:nvPicPr>
          <p:cNvPr id="19" name="Picture 18">
            <a:extLst>
              <a:ext uri="{FF2B5EF4-FFF2-40B4-BE49-F238E27FC236}">
                <a16:creationId xmlns:a16="http://schemas.microsoft.com/office/drawing/2014/main" id="{CF46C334-9D67-4CDE-AD8D-DE8E8EEC7D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65305" y="4261952"/>
            <a:ext cx="767247" cy="767247"/>
          </a:xfrm>
          <a:prstGeom prst="rect">
            <a:avLst/>
          </a:prstGeom>
        </p:spPr>
      </p:pic>
      <p:pic>
        <p:nvPicPr>
          <p:cNvPr id="21" name="Picture 20">
            <a:extLst>
              <a:ext uri="{FF2B5EF4-FFF2-40B4-BE49-F238E27FC236}">
                <a16:creationId xmlns:a16="http://schemas.microsoft.com/office/drawing/2014/main" id="{652E364D-C943-4F60-B5B3-F4E017C542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0790" y="4401497"/>
            <a:ext cx="619986" cy="619986"/>
          </a:xfrm>
          <a:prstGeom prst="rect">
            <a:avLst/>
          </a:prstGeom>
        </p:spPr>
      </p:pic>
    </p:spTree>
    <p:extLst>
      <p:ext uri="{BB962C8B-B14F-4D97-AF65-F5344CB8AC3E}">
        <p14:creationId xmlns:p14="http://schemas.microsoft.com/office/powerpoint/2010/main" val="263097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1788419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67380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370441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4038875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102661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92630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states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a:t>
                </a:r>
              </a:p>
              <a:p>
                <a:pPr lvl="1"/>
                <a:r>
                  <a:rPr lang="en-US" dirty="0"/>
                  <a:t>Asynchronous</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692818" cy="307777"/>
            </a:xfrm>
            <a:prstGeom prst="rect">
              <a:avLst/>
            </a:prstGeom>
            <a:solidFill>
              <a:schemeClr val="bg1"/>
            </a:solidFill>
          </p:spPr>
          <p:txBody>
            <a:bodyPr wrap="none" rtlCol="0">
              <a:spAutoFit/>
            </a:bodyPr>
            <a:lstStyle/>
            <a:p>
              <a:r>
                <a:rPr lang="en-US" sz="1400" dirty="0"/>
                <a:t>Attach</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3/4/2021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14821</TotalTime>
  <Words>3451</Words>
  <Application>Microsoft Office PowerPoint</Application>
  <PresentationFormat>Custom</PresentationFormat>
  <Paragraphs>1278</Paragraphs>
  <Slides>101</Slides>
  <Notes>28</Notes>
  <HiddenSlides>3</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101</vt:i4>
      </vt:variant>
    </vt:vector>
  </HeadingPairs>
  <TitlesOfParts>
    <vt:vector size="115"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Attacks</vt:lpstr>
      <vt:lpstr>Motivation</vt:lpstr>
      <vt:lpstr>Motivation</vt:lpstr>
      <vt:lpstr>Motivation</vt:lpstr>
      <vt:lpstr>Remote Trusted path</vt:lpstr>
      <vt:lpstr>Trusted Execution Environment (TEE) </vt:lpstr>
      <vt:lpstr>Traditional CPU-centric Model</vt:lpstr>
      <vt:lpstr>Disaggregated computing</vt:lpstr>
      <vt:lpstr>Thesis Contribution</vt:lpstr>
      <vt:lpstr>Thesis Contribution</vt:lpstr>
      <vt:lpstr>Thesis Contribution</vt:lpstr>
      <vt:lpstr>Thesis Contribution</vt:lpstr>
      <vt:lpstr>Thesis Contribution</vt:lpstr>
      <vt:lpstr>Thesis contribution</vt:lpstr>
      <vt:lpstr>Other contributions</vt:lpstr>
      <vt:lpstr>Today’s talk</vt:lpstr>
      <vt:lpstr>Today’s talk</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Attacker model</vt:lpstr>
      <vt:lpstr>PIE</vt:lpstr>
      <vt:lpstr>Secure Communication</vt:lpstr>
      <vt:lpstr>Secure Communication</vt:lpstr>
      <vt:lpstr>Secure Communication</vt:lpstr>
      <vt:lpstr>Secure Communication</vt:lpstr>
      <vt:lpstr>Secure Communication</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494</cp:revision>
  <cp:lastPrinted>2013-06-08T11:22:51Z</cp:lastPrinted>
  <dcterms:created xsi:type="dcterms:W3CDTF">2019-12-03T10:53:56Z</dcterms:created>
  <dcterms:modified xsi:type="dcterms:W3CDTF">2021-03-04T14:20:33Z</dcterms:modified>
</cp:coreProperties>
</file>